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8" r:id="rId9"/>
    <p:sldId id="262" r:id="rId10"/>
    <p:sldId id="263" r:id="rId11"/>
    <p:sldId id="264" r:id="rId12"/>
    <p:sldId id="269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6327"/>
  </p:normalViewPr>
  <p:slideViewPr>
    <p:cSldViewPr snapToGrid="0">
      <p:cViewPr varScale="1">
        <p:scale>
          <a:sx n="104" d="100"/>
          <a:sy n="104" d="100"/>
        </p:scale>
        <p:origin x="23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AD3E3-5A66-EA44-82D3-27BF6E4152DE}" type="datetimeFigureOut">
              <a:rPr lang="en-US" smtClean="0"/>
              <a:t>1/22/23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D8A1D6-2B2B-2F45-B1B8-A2EFB1220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605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 decided to go with an aesthetic that contained a custom university logo, the navigation bar, and an inviting background. I chose maroon as the color as it is attractive to many people and it is a color that stands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D8A1D6-2B2B-2F45-B1B8-A2EFB1220C4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256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2191A-9ADE-7F5E-752A-E52A31FF9E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CST499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77FDB-F3DE-3B8A-606A-ACECE8607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Jaime Aviles</a:t>
            </a:r>
          </a:p>
        </p:txBody>
      </p:sp>
    </p:spTree>
    <p:extLst>
      <p:ext uri="{BB962C8B-B14F-4D97-AF65-F5344CB8AC3E}">
        <p14:creationId xmlns:p14="http://schemas.microsoft.com/office/powerpoint/2010/main" val="3961007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8A857-B5C9-AB18-54AA-B8EF8CEBE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847" y="712598"/>
            <a:ext cx="4556862" cy="1937083"/>
          </a:xfrm>
        </p:spPr>
        <p:txBody>
          <a:bodyPr>
            <a:normAutofit/>
          </a:bodyPr>
          <a:lstStyle/>
          <a:p>
            <a:r>
              <a:rPr lang="en-US" dirty="0"/>
              <a:t>Register for a course and Student courses pages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A16D04-B85F-3506-25A9-9FE507E30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0846" y="3144114"/>
            <a:ext cx="4556863" cy="2699951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73763E-2391-A9FD-59A2-9360B525A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018" y="403200"/>
            <a:ext cx="4556863" cy="2700039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5CB16D14-7269-F2B4-7C71-1405024A41B1}"/>
              </a:ext>
            </a:extLst>
          </p:cNvPr>
          <p:cNvSpPr txBox="1">
            <a:spLocks/>
          </p:cNvSpPr>
          <p:nvPr/>
        </p:nvSpPr>
        <p:spPr>
          <a:xfrm>
            <a:off x="6670588" y="3103239"/>
            <a:ext cx="4556863" cy="3351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The course registration page uses a dynamic dropdown menu to pull semester and course information from the database.</a:t>
            </a:r>
          </a:p>
          <a:p>
            <a:r>
              <a:rPr lang="en-US" sz="1600" dirty="0"/>
              <a:t>The ‘My Courses’ page displays course information in a table format that allows students to delete courses.</a:t>
            </a:r>
          </a:p>
          <a:p>
            <a:r>
              <a:rPr lang="en-US" sz="1600" dirty="0"/>
              <a:t>Both pages display success and error messages after a specific action.</a:t>
            </a:r>
          </a:p>
        </p:txBody>
      </p:sp>
    </p:spTree>
    <p:extLst>
      <p:ext uri="{BB962C8B-B14F-4D97-AF65-F5344CB8AC3E}">
        <p14:creationId xmlns:p14="http://schemas.microsoft.com/office/powerpoint/2010/main" val="861849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967C5-6EC2-C66D-AAEF-2950A50D2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66799"/>
            <a:ext cx="5894387" cy="777796"/>
          </a:xfrm>
        </p:spPr>
        <p:txBody>
          <a:bodyPr anchor="b">
            <a:normAutofit/>
          </a:bodyPr>
          <a:lstStyle/>
          <a:p>
            <a:r>
              <a:rPr lang="en-US" sz="4000" dirty="0"/>
              <a:t>PHP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B5262-6491-050E-F00D-82801A3B1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en-US" dirty="0"/>
              <a:t>Similar to C-type languages in syntax and control.</a:t>
            </a:r>
          </a:p>
          <a:p>
            <a:r>
              <a:rPr lang="en-US" dirty="0"/>
              <a:t>Made good use of built-in functions to access the MySQL database.</a:t>
            </a:r>
          </a:p>
          <a:p>
            <a:r>
              <a:rPr lang="en-US" dirty="0"/>
              <a:t>Can be incorporated into HTML format to display webpage items.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335B38A3-853E-513D-03ED-BF12910816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1" r="55040"/>
          <a:stretch/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63018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967C5-6EC2-C66D-AAEF-2950A50D2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9995" y="952500"/>
            <a:ext cx="5894387" cy="777796"/>
          </a:xfrm>
        </p:spPr>
        <p:txBody>
          <a:bodyPr anchor="b">
            <a:normAutofit/>
          </a:bodyPr>
          <a:lstStyle/>
          <a:p>
            <a:r>
              <a:rPr lang="en-US" sz="4000" dirty="0"/>
              <a:t>PHP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B5262-6491-050E-F00D-82801A3B1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9994" y="1896219"/>
            <a:ext cx="5894388" cy="354171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Made use of multiple SQL queries using `</a:t>
            </a:r>
            <a:r>
              <a:rPr lang="en-US" dirty="0" err="1"/>
              <a:t>mysqli_multi_query</a:t>
            </a:r>
            <a:r>
              <a:rPr lang="en-US" dirty="0"/>
              <a:t>( )` function, which sends them asynchronously before returning control back to the PHP process (PHP: </a:t>
            </a:r>
            <a:r>
              <a:rPr lang="en-US" dirty="0" err="1"/>
              <a:t>Mysqli</a:t>
            </a:r>
            <a:r>
              <a:rPr lang="en-US" dirty="0"/>
              <a:t>::</a:t>
            </a:r>
            <a:r>
              <a:rPr lang="en-US" dirty="0" err="1"/>
              <a:t>Multi_Query</a:t>
            </a:r>
            <a:r>
              <a:rPr lang="en-US" dirty="0"/>
              <a:t> - Manual, n.d.). </a:t>
            </a:r>
          </a:p>
          <a:p>
            <a:r>
              <a:rPr lang="en-US" dirty="0"/>
              <a:t>Utilized jQuery, JavaScript, and Ajax to get semester and course data.</a:t>
            </a:r>
          </a:p>
          <a:p>
            <a:r>
              <a:rPr lang="en-US" dirty="0"/>
              <a:t>Total lines of code for all pages combined: 1185.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7F2AF86-FB5D-213C-EF47-91D8D54C6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420" y="1240138"/>
            <a:ext cx="4236129" cy="2466889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36B2FF07-504A-6EED-032B-7FF0E4441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3419" y="4160373"/>
            <a:ext cx="4236129" cy="161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4051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36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7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9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0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1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2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3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4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5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6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7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8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9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0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1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2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3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4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5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6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7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8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9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0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1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2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3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4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5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6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7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8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9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0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1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2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3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4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5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6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7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8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9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0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1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2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3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4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5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6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7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8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9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091" name="Group 1090">
            <a:extLst>
              <a:ext uri="{FF2B5EF4-FFF2-40B4-BE49-F238E27FC236}">
                <a16:creationId xmlns:a16="http://schemas.microsoft.com/office/drawing/2014/main" id="{EF58D138-35FF-4A3E-9FCD-A6044FD3C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92" name="Rectangle 1091">
              <a:extLst>
                <a:ext uri="{FF2B5EF4-FFF2-40B4-BE49-F238E27FC236}">
                  <a16:creationId xmlns:a16="http://schemas.microsoft.com/office/drawing/2014/main" id="{F5BD0798-598F-4D8A-86B1-B5EFC7444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93" name="Picture 2">
              <a:extLst>
                <a:ext uri="{FF2B5EF4-FFF2-40B4-BE49-F238E27FC236}">
                  <a16:creationId xmlns:a16="http://schemas.microsoft.com/office/drawing/2014/main" id="{AC94F2E1-5E1D-4DE4-876F-B863EF53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95" name="Group 1094">
            <a:extLst>
              <a:ext uri="{FF2B5EF4-FFF2-40B4-BE49-F238E27FC236}">
                <a16:creationId xmlns:a16="http://schemas.microsoft.com/office/drawing/2014/main" id="{B6B0FEEE-81F6-4CFD-9F19-7422C2BBB7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96" name="Rectangle 5">
              <a:extLst>
                <a:ext uri="{FF2B5EF4-FFF2-40B4-BE49-F238E27FC236}">
                  <a16:creationId xmlns:a16="http://schemas.microsoft.com/office/drawing/2014/main" id="{610875A9-E6B1-4A9E-8D06-56271808A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7" name="Freeform 6">
              <a:extLst>
                <a:ext uri="{FF2B5EF4-FFF2-40B4-BE49-F238E27FC236}">
                  <a16:creationId xmlns:a16="http://schemas.microsoft.com/office/drawing/2014/main" id="{3568C212-C192-4F35-9EDA-FFAFA2620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8" name="Freeform 7">
              <a:extLst>
                <a:ext uri="{FF2B5EF4-FFF2-40B4-BE49-F238E27FC236}">
                  <a16:creationId xmlns:a16="http://schemas.microsoft.com/office/drawing/2014/main" id="{3AB2D5B1-4EF5-411D-98F9-332CE875D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9" name="Freeform 8">
              <a:extLst>
                <a:ext uri="{FF2B5EF4-FFF2-40B4-BE49-F238E27FC236}">
                  <a16:creationId xmlns:a16="http://schemas.microsoft.com/office/drawing/2014/main" id="{901DF0D0-5B9C-4A92-A0C5-F70CC77B4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0" name="Freeform 9">
              <a:extLst>
                <a:ext uri="{FF2B5EF4-FFF2-40B4-BE49-F238E27FC236}">
                  <a16:creationId xmlns:a16="http://schemas.microsoft.com/office/drawing/2014/main" id="{0E44C639-7E08-4ED9-87D3-7E1DEBD17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1" name="Freeform 10">
              <a:extLst>
                <a:ext uri="{FF2B5EF4-FFF2-40B4-BE49-F238E27FC236}">
                  <a16:creationId xmlns:a16="http://schemas.microsoft.com/office/drawing/2014/main" id="{8D55EDFE-6B27-4CEF-A149-DE03F258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2" name="Freeform 11">
              <a:extLst>
                <a:ext uri="{FF2B5EF4-FFF2-40B4-BE49-F238E27FC236}">
                  <a16:creationId xmlns:a16="http://schemas.microsoft.com/office/drawing/2014/main" id="{899753F1-0A7C-4019-B0D4-98E8D6555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3" name="Freeform 12">
              <a:extLst>
                <a:ext uri="{FF2B5EF4-FFF2-40B4-BE49-F238E27FC236}">
                  <a16:creationId xmlns:a16="http://schemas.microsoft.com/office/drawing/2014/main" id="{2E46CC92-32DE-4118-9922-E40E32D0C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4" name="Freeform 13">
              <a:extLst>
                <a:ext uri="{FF2B5EF4-FFF2-40B4-BE49-F238E27FC236}">
                  <a16:creationId xmlns:a16="http://schemas.microsoft.com/office/drawing/2014/main" id="{6E837780-3EEC-4D7C-AE0A-B85D4B4D7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5" name="Freeform 14">
              <a:extLst>
                <a:ext uri="{FF2B5EF4-FFF2-40B4-BE49-F238E27FC236}">
                  <a16:creationId xmlns:a16="http://schemas.microsoft.com/office/drawing/2014/main" id="{FF9C7BD2-1595-4FB5-84CC-08DBE10EF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6" name="Freeform 15">
              <a:extLst>
                <a:ext uri="{FF2B5EF4-FFF2-40B4-BE49-F238E27FC236}">
                  <a16:creationId xmlns:a16="http://schemas.microsoft.com/office/drawing/2014/main" id="{223B4D7F-AAB4-4C07-8497-AC90FC7AC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7" name="Line 16">
              <a:extLst>
                <a:ext uri="{FF2B5EF4-FFF2-40B4-BE49-F238E27FC236}">
                  <a16:creationId xmlns:a16="http://schemas.microsoft.com/office/drawing/2014/main" id="{BF0BC434-CADA-4A14-9CC4-514A8AC0A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108" name="Freeform 17">
              <a:extLst>
                <a:ext uri="{FF2B5EF4-FFF2-40B4-BE49-F238E27FC236}">
                  <a16:creationId xmlns:a16="http://schemas.microsoft.com/office/drawing/2014/main" id="{64B93112-5E7A-4AD7-9F08-EC9DE3B7A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9" name="Freeform 18">
              <a:extLst>
                <a:ext uri="{FF2B5EF4-FFF2-40B4-BE49-F238E27FC236}">
                  <a16:creationId xmlns:a16="http://schemas.microsoft.com/office/drawing/2014/main" id="{104C40EC-49BC-4BF4-9B0F-36413F92C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0" name="Freeform 19">
              <a:extLst>
                <a:ext uri="{FF2B5EF4-FFF2-40B4-BE49-F238E27FC236}">
                  <a16:creationId xmlns:a16="http://schemas.microsoft.com/office/drawing/2014/main" id="{490CF2A3-97A8-4A5C-AA71-F66D5EFB6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1" name="Freeform 20">
              <a:extLst>
                <a:ext uri="{FF2B5EF4-FFF2-40B4-BE49-F238E27FC236}">
                  <a16:creationId xmlns:a16="http://schemas.microsoft.com/office/drawing/2014/main" id="{AD278AAA-5D43-4120-94A8-8CABD2B2D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2" name="Rectangle 21">
              <a:extLst>
                <a:ext uri="{FF2B5EF4-FFF2-40B4-BE49-F238E27FC236}">
                  <a16:creationId xmlns:a16="http://schemas.microsoft.com/office/drawing/2014/main" id="{4063DBF1-AA0B-41AE-B075-3592DD039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13" name="Freeform 22">
              <a:extLst>
                <a:ext uri="{FF2B5EF4-FFF2-40B4-BE49-F238E27FC236}">
                  <a16:creationId xmlns:a16="http://schemas.microsoft.com/office/drawing/2014/main" id="{084C0B7D-251C-4399-AF81-3D417E6CC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4" name="Freeform 23">
              <a:extLst>
                <a:ext uri="{FF2B5EF4-FFF2-40B4-BE49-F238E27FC236}">
                  <a16:creationId xmlns:a16="http://schemas.microsoft.com/office/drawing/2014/main" id="{41CBB601-6248-4C6A-8CE0-EDE956CA6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5" name="Freeform 24">
              <a:extLst>
                <a:ext uri="{FF2B5EF4-FFF2-40B4-BE49-F238E27FC236}">
                  <a16:creationId xmlns:a16="http://schemas.microsoft.com/office/drawing/2014/main" id="{61217433-E7AF-4C9E-B859-8B51FDE44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6" name="Freeform 25">
              <a:extLst>
                <a:ext uri="{FF2B5EF4-FFF2-40B4-BE49-F238E27FC236}">
                  <a16:creationId xmlns:a16="http://schemas.microsoft.com/office/drawing/2014/main" id="{83750ECC-2687-4D3D-AF82-9D55F4A95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7" name="Freeform 26">
              <a:extLst>
                <a:ext uri="{FF2B5EF4-FFF2-40B4-BE49-F238E27FC236}">
                  <a16:creationId xmlns:a16="http://schemas.microsoft.com/office/drawing/2014/main" id="{481712CE-D3D3-48A9-9194-29514E826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8" name="Freeform 27">
              <a:extLst>
                <a:ext uri="{FF2B5EF4-FFF2-40B4-BE49-F238E27FC236}">
                  <a16:creationId xmlns:a16="http://schemas.microsoft.com/office/drawing/2014/main" id="{AFDCA284-1452-42D7-8188-8DBBF5500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9" name="Freeform 28">
              <a:extLst>
                <a:ext uri="{FF2B5EF4-FFF2-40B4-BE49-F238E27FC236}">
                  <a16:creationId xmlns:a16="http://schemas.microsoft.com/office/drawing/2014/main" id="{84621BF2-B93B-49DE-A0E9-7DB87A12D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0" name="Freeform 29">
              <a:extLst>
                <a:ext uri="{FF2B5EF4-FFF2-40B4-BE49-F238E27FC236}">
                  <a16:creationId xmlns:a16="http://schemas.microsoft.com/office/drawing/2014/main" id="{23D257B1-AE83-4340-9A3D-9AF67475D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1" name="Freeform 30">
              <a:extLst>
                <a:ext uri="{FF2B5EF4-FFF2-40B4-BE49-F238E27FC236}">
                  <a16:creationId xmlns:a16="http://schemas.microsoft.com/office/drawing/2014/main" id="{48C080A8-F687-4FC3-85A0-06C260CA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2" name="Freeform 31">
              <a:extLst>
                <a:ext uri="{FF2B5EF4-FFF2-40B4-BE49-F238E27FC236}">
                  <a16:creationId xmlns:a16="http://schemas.microsoft.com/office/drawing/2014/main" id="{A63FB1C6-D023-4C54-8D8E-319888E058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028" name="Picture 4" descr="&#10;                                                                                                                        Wasilisho la Shindano #                                            422&#10;                                         la                                             Thank you card with Brand theme.&#10;                                        ">
            <a:extLst>
              <a:ext uri="{FF2B5EF4-FFF2-40B4-BE49-F238E27FC236}">
                <a16:creationId xmlns:a16="http://schemas.microsoft.com/office/drawing/2014/main" id="{19678FA1-4E81-A6AF-E968-49F2EDEADE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28" b="36301"/>
          <a:stretch/>
        </p:blipFill>
        <p:spPr bwMode="auto">
          <a:xfrm>
            <a:off x="1231896" y="1484304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24" name="Group 1123">
            <a:extLst>
              <a:ext uri="{FF2B5EF4-FFF2-40B4-BE49-F238E27FC236}">
                <a16:creationId xmlns:a16="http://schemas.microsoft.com/office/drawing/2014/main" id="{ED8042C1-215E-4C21-BB6B-38C5EE469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125" name="Freeform 32">
              <a:extLst>
                <a:ext uri="{FF2B5EF4-FFF2-40B4-BE49-F238E27FC236}">
                  <a16:creationId xmlns:a16="http://schemas.microsoft.com/office/drawing/2014/main" id="{134E4A6E-1602-4ED8-95F4-2649025B4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6" name="Freeform 33">
              <a:extLst>
                <a:ext uri="{FF2B5EF4-FFF2-40B4-BE49-F238E27FC236}">
                  <a16:creationId xmlns:a16="http://schemas.microsoft.com/office/drawing/2014/main" id="{E26FC114-5BB0-453D-9D96-4A82F7EB7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7" name="Freeform 34">
              <a:extLst>
                <a:ext uri="{FF2B5EF4-FFF2-40B4-BE49-F238E27FC236}">
                  <a16:creationId xmlns:a16="http://schemas.microsoft.com/office/drawing/2014/main" id="{42DD29BE-7338-48CF-A8E4-AE63B9474A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8" name="Freeform 35">
              <a:extLst>
                <a:ext uri="{FF2B5EF4-FFF2-40B4-BE49-F238E27FC236}">
                  <a16:creationId xmlns:a16="http://schemas.microsoft.com/office/drawing/2014/main" id="{38DA003C-8448-4B2C-AFEC-8354C0FCF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9" name="Freeform 36">
              <a:extLst>
                <a:ext uri="{FF2B5EF4-FFF2-40B4-BE49-F238E27FC236}">
                  <a16:creationId xmlns:a16="http://schemas.microsoft.com/office/drawing/2014/main" id="{444007C8-E852-4C4C-B866-1F029E7D3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0" name="Freeform 37">
              <a:extLst>
                <a:ext uri="{FF2B5EF4-FFF2-40B4-BE49-F238E27FC236}">
                  <a16:creationId xmlns:a16="http://schemas.microsoft.com/office/drawing/2014/main" id="{93687523-D874-491A-A0CA-5C46712A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1" name="Freeform 38">
              <a:extLst>
                <a:ext uri="{FF2B5EF4-FFF2-40B4-BE49-F238E27FC236}">
                  <a16:creationId xmlns:a16="http://schemas.microsoft.com/office/drawing/2014/main" id="{8B54C82F-6BF1-43CD-8E37-69E9A44A8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2" name="Freeform 39">
              <a:extLst>
                <a:ext uri="{FF2B5EF4-FFF2-40B4-BE49-F238E27FC236}">
                  <a16:creationId xmlns:a16="http://schemas.microsoft.com/office/drawing/2014/main" id="{7319E2D4-6B6C-40D8-BED9-458580829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3" name="Freeform 40">
              <a:extLst>
                <a:ext uri="{FF2B5EF4-FFF2-40B4-BE49-F238E27FC236}">
                  <a16:creationId xmlns:a16="http://schemas.microsoft.com/office/drawing/2014/main" id="{12E07592-0C27-4DBF-9DCB-3629BB6DE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4" name="Rectangle 41">
              <a:extLst>
                <a:ext uri="{FF2B5EF4-FFF2-40B4-BE49-F238E27FC236}">
                  <a16:creationId xmlns:a16="http://schemas.microsoft.com/office/drawing/2014/main" id="{9EA2E577-F748-4C1C-BD16-8356C2F763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69848162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AEA01-9B4B-514C-C7C0-D0E01133B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75C9F-9095-F1F1-600A-9B23DAFA5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094" y="2097088"/>
            <a:ext cx="10580473" cy="3541714"/>
          </a:xfrm>
        </p:spPr>
        <p:txBody>
          <a:bodyPr/>
          <a:lstStyle/>
          <a:p>
            <a:pPr marL="0" indent="0">
              <a:buNone/>
            </a:pP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PHP: 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mysqli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::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multi_query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- Manual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(n.d.). https://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www.php.net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/manual/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mysqli.multi-query.php</a:t>
            </a:r>
            <a:r>
              <a:rPr lang="en-US" dirty="0">
                <a:effectLst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Sommerville, I. (2016). 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Software engineering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(10th ed.). Pearson.</a:t>
            </a:r>
            <a:r>
              <a:rPr lang="en-US" sz="1400" dirty="0">
                <a:effectLst/>
              </a:rPr>
              <a:t>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Tsui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F., Karam, O., &amp; Bernal, B. (2018).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Essentials of software engineering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(4th ed.). Jones &amp; Bartlett Learning.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486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325473-9AE0-B5FF-E7CC-FD2F44465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Software Requirements Specification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5800D2-6C35-8F72-87A4-DED35EA63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2997201"/>
          </a:xfrm>
        </p:spPr>
        <p:txBody>
          <a:bodyPr>
            <a:noAutofit/>
          </a:bodyPr>
          <a:lstStyle/>
          <a:p>
            <a:r>
              <a:rPr lang="en-US" sz="1400" b="0" i="0" dirty="0">
                <a:solidFill>
                  <a:schemeClr val="bg1"/>
                </a:solidFill>
                <a:effectLst/>
              </a:rPr>
              <a:t>A software requirement specification (SRS) is a document that outlines the requirements and specifications for a software system. It is a formal statement of what a software system should do and serves as a blueprint for the software development process (</a:t>
            </a:r>
            <a:r>
              <a:rPr lang="en-US" sz="1400" b="0" i="0" dirty="0" err="1">
                <a:solidFill>
                  <a:schemeClr val="bg1"/>
                </a:solidFill>
                <a:effectLst/>
              </a:rPr>
              <a:t>Tsui</a:t>
            </a:r>
            <a:r>
              <a:rPr lang="en-US" sz="1400" b="0" i="0" dirty="0">
                <a:solidFill>
                  <a:schemeClr val="bg1"/>
                </a:solidFill>
                <a:effectLst/>
              </a:rPr>
              <a:t>, Karam, &amp; Bernal, 2018).</a:t>
            </a:r>
          </a:p>
          <a:p>
            <a:r>
              <a:rPr lang="en-US" sz="1400" dirty="0">
                <a:solidFill>
                  <a:srgbClr val="FFFFFF"/>
                </a:solidFill>
              </a:rPr>
              <a:t>No huge revisions from the main document.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8D07BE9-86E8-84BA-8AEF-A606D6AE0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567" y="618518"/>
            <a:ext cx="5783440" cy="4774598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7" name="Picture 6" descr="Table&#10;&#10;Description automatically generated with medium confidence">
            <a:extLst>
              <a:ext uri="{FF2B5EF4-FFF2-40B4-BE49-F238E27FC236}">
                <a16:creationId xmlns:a16="http://schemas.microsoft.com/office/drawing/2014/main" id="{585873DE-592B-2D58-EF24-B1D60AB0D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567" y="5482260"/>
            <a:ext cx="5783440" cy="1064942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3173964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325473-9AE0-B5FF-E7CC-FD2F44465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Software Requirements Specification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5800D2-6C35-8F72-87A4-DED35EA63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969" y="2481262"/>
            <a:ext cx="2862444" cy="2617788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Updated minor control and syntax of paragraphs throughout the document.</a:t>
            </a:r>
          </a:p>
          <a:p>
            <a:r>
              <a:rPr lang="en-US" sz="1400" dirty="0">
                <a:solidFill>
                  <a:srgbClr val="FFFFFF"/>
                </a:solidFill>
              </a:rPr>
              <a:t>Most updates were in the ‘Product Functions’ Section.</a:t>
            </a:r>
          </a:p>
          <a:p>
            <a:r>
              <a:rPr lang="en-US" sz="1400" dirty="0">
                <a:solidFill>
                  <a:srgbClr val="FFFFFF"/>
                </a:solidFill>
              </a:rPr>
              <a:t>Updated the originally suggested classes with the actual classes used in the PHP code.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D07BE9-86E8-84BA-8AEF-A606D6AE01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22391" y="1093788"/>
            <a:ext cx="6685409" cy="4899115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86359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11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7" name="Group 13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98" name="Group 15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5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D54C31-749A-6CD7-7F5A-6D2364C83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Unified Modeling Language (UML) Designs</a:t>
            </a:r>
          </a:p>
        </p:txBody>
      </p:sp>
      <p:sp useBgFill="1">
        <p:nvSpPr>
          <p:cNvPr id="57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E87C0B2-C1BF-8EF0-CAEF-58DC1A183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388" y="1571523"/>
            <a:ext cx="6745706" cy="3979965"/>
          </a:xfrm>
          <a:prstGeom prst="rect">
            <a:avLst/>
          </a:prstGeom>
        </p:spPr>
      </p:pic>
      <p:sp>
        <p:nvSpPr>
          <p:cNvPr id="99" name="Content Placeholder 8">
            <a:extLst>
              <a:ext uri="{FF2B5EF4-FFF2-40B4-BE49-F238E27FC236}">
                <a16:creationId xmlns:a16="http://schemas.microsoft.com/office/drawing/2014/main" id="{E8E75B7E-36EF-23BF-4874-730E406B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The Unified Modeling Language (UML) is a graphical language used in object-oriented development, which includes various types of system models that offer different perspectives of a system. Due to its wide acceptance and usage, UML has become the standard for object-oriented modeling (Sommerville, 2016).</a:t>
            </a:r>
          </a:p>
          <a:p>
            <a:r>
              <a:rPr lang="en-US" sz="1400" dirty="0">
                <a:solidFill>
                  <a:srgbClr val="FFFFFF"/>
                </a:solidFill>
              </a:rPr>
              <a:t>Consist of Class, Activity, State, and Sequence UML Diagrams</a:t>
            </a:r>
          </a:p>
          <a:p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5778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02F23-FB7E-6E61-CC2A-E2DE098D9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806" y="217527"/>
            <a:ext cx="9905998" cy="1183890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UML Designs major Updates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D31409-1F57-633F-A70D-90BEF96089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54139" y="1480930"/>
            <a:ext cx="5641861" cy="4741205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4B6A68A1-CD29-0BA3-AFC3-37601D6C8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805" y="1480930"/>
            <a:ext cx="5173377" cy="474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656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41092-50B2-9A02-BD0E-F480D5B27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100" y="395416"/>
            <a:ext cx="9905998" cy="910839"/>
          </a:xfrm>
        </p:spPr>
        <p:txBody>
          <a:bodyPr/>
          <a:lstStyle/>
          <a:p>
            <a:pPr algn="ctr"/>
            <a:r>
              <a:rPr lang="en-US" dirty="0"/>
              <a:t>Landing, Login, and Enrollment Pages</a:t>
            </a:r>
          </a:p>
        </p:txBody>
      </p:sp>
      <p:pic>
        <p:nvPicPr>
          <p:cNvPr id="4" name="Content Placeholder 3" descr="A picture containing text, building, outdoor, person&#10;&#10;Description automatically generated">
            <a:extLst>
              <a:ext uri="{FF2B5EF4-FFF2-40B4-BE49-F238E27FC236}">
                <a16:creationId xmlns:a16="http://schemas.microsoft.com/office/drawing/2014/main" id="{D0C591BC-81D1-85BE-761F-232EC70F3B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41182" y="1248590"/>
            <a:ext cx="9625834" cy="521399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4675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3AB8FA-AE81-49D8-3735-18FC4DA41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801" y="976169"/>
            <a:ext cx="3106382" cy="912813"/>
          </a:xfrm>
        </p:spPr>
        <p:txBody>
          <a:bodyPr>
            <a:normAutofit/>
          </a:bodyPr>
          <a:lstStyle/>
          <a:p>
            <a:r>
              <a:rPr lang="en-US" dirty="0"/>
              <a:t>Login Page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DDDD66-1D2D-3259-8DDD-42C90069A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7564" y="1849438"/>
            <a:ext cx="3109312" cy="3965046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Used a simple centered container with a white background. Imports all assets from the master PHP file.</a:t>
            </a:r>
          </a:p>
          <a:p>
            <a:r>
              <a:rPr lang="en-US" sz="2000" dirty="0"/>
              <a:t>Contains labels, entry boxes, and a single button.</a:t>
            </a:r>
          </a:p>
          <a:p>
            <a:r>
              <a:rPr lang="en-US" sz="2000" dirty="0"/>
              <a:t>Link to the registration page if not already registered.</a:t>
            </a:r>
          </a:p>
          <a:p>
            <a:r>
              <a:rPr lang="en-US" sz="2000" dirty="0"/>
              <a:t>Matched button to the color aesthetic. </a:t>
            </a:r>
          </a:p>
        </p:txBody>
      </p:sp>
      <p:pic>
        <p:nvPicPr>
          <p:cNvPr id="4" name="Content Placeholder 3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B3BEE1A9-3E57-40E1-DCE2-08E49F9017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059" y="1093788"/>
            <a:ext cx="7277627" cy="394811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921036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3AB8FA-AE81-49D8-3735-18FC4DA41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7543" y="836175"/>
            <a:ext cx="4459286" cy="912813"/>
          </a:xfrm>
        </p:spPr>
        <p:txBody>
          <a:bodyPr>
            <a:normAutofit/>
          </a:bodyPr>
          <a:lstStyle/>
          <a:p>
            <a:r>
              <a:rPr lang="en-US" dirty="0"/>
              <a:t>Enrollment Page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DDDD66-1D2D-3259-8DDD-42C90069A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4174" y="1724311"/>
            <a:ext cx="3542356" cy="3965046"/>
          </a:xfrm>
        </p:spPr>
        <p:txBody>
          <a:bodyPr>
            <a:normAutofit/>
          </a:bodyPr>
          <a:lstStyle/>
          <a:p>
            <a:r>
              <a:rPr lang="en-US" sz="2000" dirty="0"/>
              <a:t>Same theme as the ‘Login Page’.</a:t>
            </a:r>
          </a:p>
          <a:p>
            <a:r>
              <a:rPr lang="en-US" sz="2000" dirty="0"/>
              <a:t>Contains labels, entry boxes, and a single button.</a:t>
            </a:r>
          </a:p>
          <a:p>
            <a:r>
              <a:rPr lang="en-US" sz="2000" dirty="0"/>
              <a:t>Link to the login page if not already registered.</a:t>
            </a:r>
          </a:p>
          <a:p>
            <a:r>
              <a:rPr lang="en-US" sz="2000" dirty="0"/>
              <a:t>Matched button to the color aesthetic as well.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FAC246-10FC-2524-D3EB-20D7AF0BA2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226" y="1281642"/>
            <a:ext cx="7308841" cy="396504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2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95859000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4B56E-E2EF-9C80-3593-E381C0801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MySQL Database and Class Registration</a:t>
            </a:r>
          </a:p>
        </p:txBody>
      </p:sp>
      <p:pic>
        <p:nvPicPr>
          <p:cNvPr id="4" name="Content Placeholder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4CB2664-9427-23B8-B0BB-ACF730D33C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2265" y="1851822"/>
            <a:ext cx="5645146" cy="399864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2BEF8A6-CC8A-419A-3594-9B6F41D6BC7E}"/>
              </a:ext>
            </a:extLst>
          </p:cNvPr>
          <p:cNvSpPr txBox="1">
            <a:spLocks/>
          </p:cNvSpPr>
          <p:nvPr/>
        </p:nvSpPr>
        <p:spPr>
          <a:xfrm>
            <a:off x="1699169" y="1885421"/>
            <a:ext cx="3542356" cy="3965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registration process works in tandem with a MySQL Database.</a:t>
            </a:r>
          </a:p>
          <a:p>
            <a:r>
              <a:rPr lang="en-US" sz="2000" dirty="0"/>
              <a:t>Focused on user information, university semester data, and course information.</a:t>
            </a:r>
          </a:p>
          <a:p>
            <a:r>
              <a:rPr lang="en-US" sz="2000" dirty="0"/>
              <a:t>Contains tables for student, semester, course, enrollment, and waiting list.</a:t>
            </a:r>
          </a:p>
        </p:txBody>
      </p:sp>
    </p:spTree>
    <p:extLst>
      <p:ext uri="{BB962C8B-B14F-4D97-AF65-F5344CB8AC3E}">
        <p14:creationId xmlns:p14="http://schemas.microsoft.com/office/powerpoint/2010/main" val="1921716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241</TotalTime>
  <Words>615</Words>
  <Application>Microsoft Macintosh PowerPoint</Application>
  <PresentationFormat>Widescreen</PresentationFormat>
  <Paragraphs>46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Times New Roman</vt:lpstr>
      <vt:lpstr>Tw Cen MT</vt:lpstr>
      <vt:lpstr>Circuit</vt:lpstr>
      <vt:lpstr>CST499 Final Project</vt:lpstr>
      <vt:lpstr>Software Requirements Specification</vt:lpstr>
      <vt:lpstr>Software Requirements Specification</vt:lpstr>
      <vt:lpstr>Unified Modeling Language (UML) Designs</vt:lpstr>
      <vt:lpstr>UML Designs major Updates</vt:lpstr>
      <vt:lpstr>Landing, Login, and Enrollment Pages</vt:lpstr>
      <vt:lpstr>Login Page</vt:lpstr>
      <vt:lpstr>Enrollment Page</vt:lpstr>
      <vt:lpstr>MySQL Database and Class Registration</vt:lpstr>
      <vt:lpstr>Register for a course and Student courses pages</vt:lpstr>
      <vt:lpstr>PHP Code</vt:lpstr>
      <vt:lpstr>PHP Code</vt:lpstr>
      <vt:lpstr>PowerPoint Presentation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CST499 Final Project</dc:title>
  <dc:creator>Jaime Aviles</dc:creator>
  <cp:lastModifiedBy>Jaime Aviles</cp:lastModifiedBy>
  <cp:revision>12</cp:revision>
  <dcterms:created xsi:type="dcterms:W3CDTF">2023-01-22T17:13:39Z</dcterms:created>
  <dcterms:modified xsi:type="dcterms:W3CDTF">2023-01-23T01:44:48Z</dcterms:modified>
</cp:coreProperties>
</file>

<file path=docProps/thumbnail.jpeg>
</file>